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73" r:id="rId3"/>
    <p:sldMasterId id="2147483685" r:id="rId4"/>
    <p:sldMasterId id="2147483697" r:id="rId5"/>
    <p:sldMasterId id="2147483710" r:id="rId6"/>
  </p:sldMasterIdLst>
  <p:notesMasterIdLst>
    <p:notesMasterId r:id="rId47"/>
  </p:notesMasterIdLst>
  <p:handoutMasterIdLst>
    <p:handoutMasterId r:id="rId48"/>
  </p:handoutMasterIdLst>
  <p:sldIdLst>
    <p:sldId id="257" r:id="rId7"/>
    <p:sldId id="258" r:id="rId8"/>
    <p:sldId id="330" r:id="rId9"/>
    <p:sldId id="259" r:id="rId10"/>
    <p:sldId id="286" r:id="rId11"/>
    <p:sldId id="287" r:id="rId12"/>
    <p:sldId id="307" r:id="rId13"/>
    <p:sldId id="331" r:id="rId14"/>
    <p:sldId id="280" r:id="rId15"/>
    <p:sldId id="305" r:id="rId16"/>
    <p:sldId id="302" r:id="rId17"/>
    <p:sldId id="338" r:id="rId18"/>
    <p:sldId id="332" r:id="rId19"/>
    <p:sldId id="261" r:id="rId20"/>
    <p:sldId id="333" r:id="rId21"/>
    <p:sldId id="260" r:id="rId22"/>
    <p:sldId id="281" r:id="rId23"/>
    <p:sldId id="282" r:id="rId24"/>
    <p:sldId id="283" r:id="rId25"/>
    <p:sldId id="284" r:id="rId26"/>
    <p:sldId id="285" r:id="rId27"/>
    <p:sldId id="334" r:id="rId28"/>
    <p:sldId id="265" r:id="rId29"/>
    <p:sldId id="262" r:id="rId30"/>
    <p:sldId id="266" r:id="rId31"/>
    <p:sldId id="306" r:id="rId32"/>
    <p:sldId id="335" r:id="rId33"/>
    <p:sldId id="267" r:id="rId34"/>
    <p:sldId id="270" r:id="rId35"/>
    <p:sldId id="272" r:id="rId36"/>
    <p:sldId id="336" r:id="rId37"/>
    <p:sldId id="274" r:id="rId38"/>
    <p:sldId id="275" r:id="rId39"/>
    <p:sldId id="277" r:id="rId40"/>
    <p:sldId id="337" r:id="rId41"/>
    <p:sldId id="278" r:id="rId42"/>
    <p:sldId id="309" r:id="rId43"/>
    <p:sldId id="308" r:id="rId44"/>
    <p:sldId id="291" r:id="rId45"/>
    <p:sldId id="313" r:id="rId46"/>
  </p:sldIdLst>
  <p:sldSz cx="9144000" cy="6858000" type="screen4x3"/>
  <p:notesSz cx="7315200" cy="9601200"/>
  <p:embeddedFontLst>
    <p:embeddedFont>
      <p:font typeface="Calibri" panose="020F0502020204030204" pitchFamily="34" charset="0"/>
      <p:regular r:id="rId49"/>
      <p:bold r:id="rId50"/>
      <p:italic r:id="rId51"/>
      <p:boldItalic r:id="rId52"/>
    </p:embeddedFont>
    <p:embeddedFont>
      <p:font typeface="Candara" panose="020E0502030303020204" pitchFamily="34" charset="0"/>
      <p:regular r:id="rId53"/>
      <p:bold r:id="rId54"/>
      <p:italic r:id="rId55"/>
      <p:boldItalic r:id="rId56"/>
    </p:embeddedFont>
    <p:embeddedFont>
      <p:font typeface="Century Gothic" panose="020B0502020202020204" pitchFamily="34" charset="0"/>
      <p:regular r:id="rId57"/>
      <p:bold r:id="rId58"/>
      <p:italic r:id="rId59"/>
      <p:boldItalic r:id="rId60"/>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476" autoAdjust="0"/>
  </p:normalViewPr>
  <p:slideViewPr>
    <p:cSldViewPr>
      <p:cViewPr varScale="1">
        <p:scale>
          <a:sx n="68" d="100"/>
          <a:sy n="68" d="100"/>
        </p:scale>
        <p:origin x="1882"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1.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a:t>
            </a:r>
            <a:r>
              <a:rPr lang="en-US" dirty="0" smtClean="0"/>
              <a:t>4520</a:t>
            </a:r>
            <a:r>
              <a:rPr lang="en-US" dirty="0"/>
              <a:t>: Sustainable </a:t>
            </a:r>
            <a:r>
              <a:rPr lang="en-US" dirty="0" smtClean="0"/>
              <a:t>Safe Water on Tap</a:t>
            </a:r>
            <a:endParaRPr lang="en-US" dirty="0"/>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1258888" y="720725"/>
            <a:ext cx="4800600" cy="3600450"/>
          </a:xfrm>
          <a:ln/>
        </p:spPr>
      </p:sp>
      <p:sp>
        <p:nvSpPr>
          <p:cNvPr id="10243" name="Rectangle 3"/>
          <p:cNvSpPr>
            <a:spLocks noGrp="1" noChangeArrowheads="1"/>
          </p:cNvSpPr>
          <p:nvPr>
            <p:ph type="body" idx="1"/>
          </p:nvPr>
        </p:nvSpPr>
        <p:spPr/>
        <p:txBody>
          <a:bodyPr/>
          <a:lstStyle/>
          <a:p>
            <a:r>
              <a:rPr lang="en-US" noProof="0" dirty="0" smtClean="0"/>
              <a:t>Photo credit to </a:t>
            </a:r>
            <a:r>
              <a:rPr lang="en-US" noProof="0" dirty="0" err="1" smtClean="0"/>
              <a:t>Yitzy</a:t>
            </a:r>
            <a:r>
              <a:rPr lang="en-US" baseline="0" noProof="0" dirty="0" smtClean="0"/>
              <a:t> </a:t>
            </a:r>
            <a:r>
              <a:rPr lang="en-US" baseline="0" noProof="0" dirty="0" err="1" smtClean="0"/>
              <a:t>Rosenburg</a:t>
            </a:r>
            <a:r>
              <a:rPr lang="en-US" baseline="0" noProof="0" dirty="0" smtClean="0"/>
              <a:t>, 2019</a:t>
            </a:r>
          </a:p>
          <a:p>
            <a:endParaRPr lang="en-US" baseline="0" noProof="0" dirty="0" smtClean="0"/>
          </a:p>
          <a:p>
            <a:r>
              <a:rPr lang="en-US" baseline="0" noProof="0" dirty="0" smtClean="0"/>
              <a:t>Add expectation that student come to class!</a:t>
            </a:r>
          </a:p>
          <a:p>
            <a:endParaRPr lang="en-US" baseline="0" noProof="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14</a:t>
            </a:fld>
            <a:endParaRPr lang="en-US"/>
          </a:p>
        </p:txBody>
      </p:sp>
      <p:sp>
        <p:nvSpPr>
          <p:cNvPr id="18434" name="Rectangle 2"/>
          <p:cNvSpPr>
            <a:spLocks noGrp="1" noRot="1" noChangeAspect="1" noChangeArrowheads="1" noTextEdit="1"/>
          </p:cNvSpPr>
          <p:nvPr>
            <p:ph type="sldImg"/>
          </p:nvPr>
        </p:nvSpPr>
        <p:spPr>
          <a:xfrm>
            <a:off x="1258888" y="720725"/>
            <a:ext cx="48006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15</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16</a:t>
            </a:fld>
            <a:endParaRPr lang="en-US"/>
          </a:p>
        </p:txBody>
      </p:sp>
      <p:sp>
        <p:nvSpPr>
          <p:cNvPr id="16386" name="Rectangle 2"/>
          <p:cNvSpPr>
            <a:spLocks noGrp="1" noRot="1" noChangeAspect="1" noChangeArrowheads="1" noTextEdit="1"/>
          </p:cNvSpPr>
          <p:nvPr>
            <p:ph type="sldImg"/>
          </p:nvPr>
        </p:nvSpPr>
        <p:spPr>
          <a:xfrm>
            <a:off x="1258888" y="720725"/>
            <a:ext cx="48006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17</a:t>
            </a:fld>
            <a:endParaRPr lang="en-US"/>
          </a:p>
        </p:txBody>
      </p:sp>
      <p:sp>
        <p:nvSpPr>
          <p:cNvPr id="59394" name="Rectangle 2"/>
          <p:cNvSpPr>
            <a:spLocks noGrp="1" noRot="1" noChangeAspect="1" noChangeArrowheads="1" noTextEdit="1"/>
          </p:cNvSpPr>
          <p:nvPr>
            <p:ph type="sldImg"/>
          </p:nvPr>
        </p:nvSpPr>
        <p:spPr>
          <a:xfrm>
            <a:off x="1258888" y="720725"/>
            <a:ext cx="48006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18</a:t>
            </a:fld>
            <a:endParaRPr lang="en-US"/>
          </a:p>
        </p:txBody>
      </p:sp>
      <p:sp>
        <p:nvSpPr>
          <p:cNvPr id="61442" name="Rectangle 2"/>
          <p:cNvSpPr>
            <a:spLocks noGrp="1" noRot="1" noChangeAspect="1" noChangeArrowheads="1" noTextEdit="1"/>
          </p:cNvSpPr>
          <p:nvPr>
            <p:ph type="sldImg"/>
          </p:nvPr>
        </p:nvSpPr>
        <p:spPr>
          <a:xfrm>
            <a:off x="1258888" y="720725"/>
            <a:ext cx="48006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19</a:t>
            </a:fld>
            <a:endParaRPr lang="en-US"/>
          </a:p>
        </p:txBody>
      </p:sp>
      <p:sp>
        <p:nvSpPr>
          <p:cNvPr id="63490" name="Rectangle 2"/>
          <p:cNvSpPr>
            <a:spLocks noGrp="1" noRot="1" noChangeAspect="1" noChangeArrowheads="1" noTextEdit="1"/>
          </p:cNvSpPr>
          <p:nvPr>
            <p:ph type="sldImg"/>
          </p:nvPr>
        </p:nvSpPr>
        <p:spPr>
          <a:xfrm>
            <a:off x="1258888" y="720725"/>
            <a:ext cx="48006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20</a:t>
            </a:fld>
            <a:endParaRPr lang="en-US"/>
          </a:p>
        </p:txBody>
      </p:sp>
      <p:sp>
        <p:nvSpPr>
          <p:cNvPr id="65538" name="Rectangle 2"/>
          <p:cNvSpPr>
            <a:spLocks noGrp="1" noRot="1" noChangeAspect="1" noChangeArrowheads="1" noTextEdit="1"/>
          </p:cNvSpPr>
          <p:nvPr>
            <p:ph type="sldImg"/>
          </p:nvPr>
        </p:nvSpPr>
        <p:spPr>
          <a:xfrm>
            <a:off x="1258888" y="720725"/>
            <a:ext cx="48006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21</a:t>
            </a:fld>
            <a:endParaRPr lang="en-US"/>
          </a:p>
        </p:txBody>
      </p:sp>
      <p:sp>
        <p:nvSpPr>
          <p:cNvPr id="67586" name="Rectangle 2"/>
          <p:cNvSpPr>
            <a:spLocks noGrp="1" noRot="1" noChangeAspect="1" noChangeArrowheads="1" noTextEdit="1"/>
          </p:cNvSpPr>
          <p:nvPr>
            <p:ph type="sldImg"/>
          </p:nvPr>
        </p:nvSpPr>
        <p:spPr>
          <a:xfrm>
            <a:off x="1258888" y="720725"/>
            <a:ext cx="48006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23</a:t>
            </a:fld>
            <a:endParaRPr lang="en-US"/>
          </a:p>
        </p:txBody>
      </p:sp>
      <p:sp>
        <p:nvSpPr>
          <p:cNvPr id="26626" name="Rectangle 2"/>
          <p:cNvSpPr>
            <a:spLocks noGrp="1" noRot="1" noChangeAspect="1" noChangeArrowheads="1" noTextEdit="1"/>
          </p:cNvSpPr>
          <p:nvPr>
            <p:ph type="sldImg"/>
          </p:nvPr>
        </p:nvSpPr>
        <p:spPr>
          <a:xfrm>
            <a:off x="1258888" y="720725"/>
            <a:ext cx="48006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24</a:t>
            </a:fld>
            <a:endParaRPr lang="en-US"/>
          </a:p>
        </p:txBody>
      </p:sp>
      <p:sp>
        <p:nvSpPr>
          <p:cNvPr id="20482" name="Rectangle 2"/>
          <p:cNvSpPr>
            <a:spLocks noGrp="1" noRot="1" noChangeAspect="1" noChangeArrowheads="1" noTextEdit="1"/>
          </p:cNvSpPr>
          <p:nvPr>
            <p:ph type="sldImg"/>
          </p:nvPr>
        </p:nvSpPr>
        <p:spPr>
          <a:xfrm>
            <a:off x="1258888" y="720725"/>
            <a:ext cx="48006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25</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27</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28</a:t>
            </a:fld>
            <a:endParaRPr lang="en-US"/>
          </a:p>
        </p:txBody>
      </p:sp>
      <p:sp>
        <p:nvSpPr>
          <p:cNvPr id="30722" name="Rectangle 2"/>
          <p:cNvSpPr>
            <a:spLocks noGrp="1" noRot="1" noChangeAspect="1" noChangeArrowheads="1" noTextEdit="1"/>
          </p:cNvSpPr>
          <p:nvPr>
            <p:ph type="sldImg"/>
          </p:nvPr>
        </p:nvSpPr>
        <p:spPr>
          <a:xfrm>
            <a:off x="1258888" y="720725"/>
            <a:ext cx="48006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29</a:t>
            </a:fld>
            <a:endParaRPr lang="en-US"/>
          </a:p>
        </p:txBody>
      </p:sp>
      <p:sp>
        <p:nvSpPr>
          <p:cNvPr id="36866" name="Rectangle 2"/>
          <p:cNvSpPr>
            <a:spLocks noGrp="1" noRot="1" noChangeAspect="1" noChangeArrowheads="1" noTextEdit="1"/>
          </p:cNvSpPr>
          <p:nvPr>
            <p:ph type="sldImg"/>
          </p:nvPr>
        </p:nvSpPr>
        <p:spPr>
          <a:xfrm>
            <a:off x="1258888" y="720725"/>
            <a:ext cx="48006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30</a:t>
            </a:fld>
            <a:endParaRPr lang="en-US"/>
          </a:p>
        </p:txBody>
      </p:sp>
      <p:sp>
        <p:nvSpPr>
          <p:cNvPr id="40962" name="Rectangle 2"/>
          <p:cNvSpPr>
            <a:spLocks noGrp="1" noRot="1" noChangeAspect="1" noChangeArrowheads="1" noTextEdit="1"/>
          </p:cNvSpPr>
          <p:nvPr>
            <p:ph type="sldImg"/>
          </p:nvPr>
        </p:nvSpPr>
        <p:spPr>
          <a:xfrm>
            <a:off x="1258888" y="720725"/>
            <a:ext cx="48006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How</a:t>
            </a:r>
            <a:r>
              <a:rPr lang="en-US" baseline="0" dirty="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32</a:t>
            </a:fld>
            <a:endParaRPr lang="en-US"/>
          </a:p>
        </p:txBody>
      </p:sp>
      <p:sp>
        <p:nvSpPr>
          <p:cNvPr id="45058" name="Rectangle 2"/>
          <p:cNvSpPr>
            <a:spLocks noGrp="1" noRot="1" noChangeAspect="1" noChangeArrowheads="1" noTextEdit="1"/>
          </p:cNvSpPr>
          <p:nvPr>
            <p:ph type="sldImg"/>
          </p:nvPr>
        </p:nvSpPr>
        <p:spPr>
          <a:xfrm>
            <a:off x="1258888" y="720725"/>
            <a:ext cx="48006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33</a:t>
            </a:fld>
            <a:endParaRPr lang="en-US"/>
          </a:p>
        </p:txBody>
      </p:sp>
      <p:sp>
        <p:nvSpPr>
          <p:cNvPr id="47106" name="Rectangle 2"/>
          <p:cNvSpPr>
            <a:spLocks noGrp="1" noRot="1" noChangeAspect="1" noChangeArrowheads="1" noTextEdit="1"/>
          </p:cNvSpPr>
          <p:nvPr>
            <p:ph type="sldImg"/>
          </p:nvPr>
        </p:nvSpPr>
        <p:spPr>
          <a:xfrm>
            <a:off x="1258888" y="720725"/>
            <a:ext cx="48006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34</a:t>
            </a:fld>
            <a:endParaRPr lang="en-US"/>
          </a:p>
        </p:txBody>
      </p:sp>
      <p:sp>
        <p:nvSpPr>
          <p:cNvPr id="51202" name="Rectangle 2"/>
          <p:cNvSpPr>
            <a:spLocks noGrp="1" noRot="1" noChangeAspect="1" noChangeArrowheads="1" noTextEdit="1"/>
          </p:cNvSpPr>
          <p:nvPr>
            <p:ph type="sldImg"/>
          </p:nvPr>
        </p:nvSpPr>
        <p:spPr>
          <a:xfrm>
            <a:off x="1258888" y="720725"/>
            <a:ext cx="48006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35</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36</a:t>
            </a:fld>
            <a:endParaRPr lang="en-US"/>
          </a:p>
        </p:txBody>
      </p:sp>
      <p:sp>
        <p:nvSpPr>
          <p:cNvPr id="53250" name="Rectangle 2"/>
          <p:cNvSpPr>
            <a:spLocks noGrp="1" noRot="1" noChangeAspect="1" noChangeArrowheads="1" noTextEdit="1"/>
          </p:cNvSpPr>
          <p:nvPr>
            <p:ph type="sldImg"/>
          </p:nvPr>
        </p:nvSpPr>
        <p:spPr>
          <a:xfrm>
            <a:off x="1258888" y="720725"/>
            <a:ext cx="48006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mn-lt"/>
            </a:endParaRPr>
          </a:p>
          <a:p>
            <a:r>
              <a:rPr lang="en-US" dirty="0"/>
              <a:t>Knowledge generation (project) courses</a:t>
            </a:r>
          </a:p>
          <a:p>
            <a:pPr lvl="1"/>
            <a:r>
              <a:rPr lang="en-US" dirty="0"/>
              <a:t>Students learn from students with more expertise</a:t>
            </a:r>
          </a:p>
          <a:p>
            <a:pPr lvl="1"/>
            <a:r>
              <a:rPr lang="en-US" dirty="0"/>
              <a:t>Students generate new knowledge!</a:t>
            </a:r>
          </a:p>
          <a:p>
            <a:pPr lvl="1"/>
            <a:r>
              <a:rPr lang="en-US" dirty="0"/>
              <a:t>Knowledge flow is in multiple directions</a:t>
            </a:r>
          </a:p>
          <a:p>
            <a:pPr lvl="1"/>
            <a:r>
              <a:rPr lang="en-US" dirty="0"/>
              <a:t>Students can take the project courses multiple times from first year to Master of Engineering</a:t>
            </a:r>
          </a:p>
          <a:p>
            <a:r>
              <a:rPr lang="en-US" dirty="0"/>
              <a:t>Knowledge synthesis courses</a:t>
            </a:r>
          </a:p>
          <a:p>
            <a:pPr lvl="1"/>
            <a:r>
              <a:rPr lang="en-US" dirty="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a:t>Study abroad, short term programs into curriculum, talk with many universities</a:t>
            </a:r>
          </a:p>
          <a:p>
            <a:r>
              <a:rPr lang="en-US" dirty="0"/>
              <a:t>By and large u’s are trying</a:t>
            </a:r>
            <a:r>
              <a:rPr lang="en-US" baseline="0" dirty="0"/>
              <a:t> to integrate short term programs.</a:t>
            </a:r>
          </a:p>
          <a:p>
            <a:r>
              <a:rPr lang="en-US" baseline="0" dirty="0"/>
              <a:t>One course, one trip model is actually relatively new.</a:t>
            </a:r>
          </a:p>
          <a:p>
            <a:r>
              <a:rPr lang="en-US" baseline="0" dirty="0"/>
              <a:t>Old model was lecture on the trip.</a:t>
            </a:r>
          </a:p>
          <a:p>
            <a:endParaRPr lang="en-US" baseline="0" dirty="0"/>
          </a:p>
          <a:p>
            <a:r>
              <a:rPr lang="en-US" baseline="0" dirty="0"/>
              <a:t>Haven’t seen anything as extensive and well developed at other universities.</a:t>
            </a:r>
          </a:p>
          <a:p>
            <a:r>
              <a:rPr lang="en-US" baseline="0" dirty="0"/>
              <a:t>Model with multiple courses is unique.</a:t>
            </a:r>
          </a:p>
          <a:p>
            <a:endParaRPr lang="en-US" baseline="0" dirty="0"/>
          </a:p>
          <a:p>
            <a:r>
              <a:rPr lang="en-US" baseline="0" dirty="0"/>
              <a:t>70% of our students come from STEM. </a:t>
            </a:r>
          </a:p>
          <a:p>
            <a:r>
              <a:rPr lang="en-US" baseline="0" dirty="0"/>
              <a:t>Students are looking for something more than the short trip experience.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7</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8</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9</a:t>
            </a:fld>
            <a:endParaRPr lang="en-US"/>
          </a:p>
        </p:txBody>
      </p:sp>
      <p:sp>
        <p:nvSpPr>
          <p:cNvPr id="57346" name="Rectangle 2"/>
          <p:cNvSpPr>
            <a:spLocks noGrp="1" noRot="1" noChangeAspect="1" noChangeArrowheads="1" noTextEdit="1"/>
          </p:cNvSpPr>
          <p:nvPr>
            <p:ph type="sldImg"/>
          </p:nvPr>
        </p:nvSpPr>
        <p:spPr>
          <a:xfrm>
            <a:off x="1258888" y="720725"/>
            <a:ext cx="48006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10</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Use tools!</a:t>
            </a:r>
          </a:p>
        </p:txBody>
      </p:sp>
    </p:spTree>
    <p:extLst>
      <p:ext uri="{BB962C8B-B14F-4D97-AF65-F5344CB8AC3E}">
        <p14:creationId xmlns:p14="http://schemas.microsoft.com/office/powerpoint/2010/main" val="3358637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30/8/2019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30/08/2019</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30/08/2019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30/08/2019</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30/08/2019</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30/08/2019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30/08/2019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30/08/2019</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30/08/2019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30/08/2019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30/08/2019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30/08/2019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8/30/2019</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8/30/2019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8/30/2019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8/30/2019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8/30/2019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8/30/2019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8/30/2019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8/30/2019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8/30/2019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8/30/2019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8/30/2019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30/8/2019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0968886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30/08/2019</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8/30/2019</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hyperlink" Target="https://aguaclara.github.io/Textbook/Introduction/Python_Tutorial.html" TargetMode="External"/><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7.xml"/><Relationship Id="rId17" Type="http://schemas.openxmlformats.org/officeDocument/2006/relationships/image" Target="../media/image10.jpeg"/><Relationship Id="rId2" Type="http://schemas.openxmlformats.org/officeDocument/2006/relationships/notesSlide" Target="../notesSlides/notesSlide10.xml"/><Relationship Id="rId16" Type="http://schemas.openxmlformats.org/officeDocument/2006/relationships/slide" Target="slide39.xml"/><Relationship Id="rId1" Type="http://schemas.openxmlformats.org/officeDocument/2006/relationships/slideLayout" Target="../slideLayouts/slideLayout58.xml"/><Relationship Id="rId6" Type="http://schemas.openxmlformats.org/officeDocument/2006/relationships/slide" Target="slide13.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7.xml"/><Relationship Id="rId17" Type="http://schemas.openxmlformats.org/officeDocument/2006/relationships/image" Target="../media/image10.jpeg"/><Relationship Id="rId2" Type="http://schemas.openxmlformats.org/officeDocument/2006/relationships/notesSlide" Target="../notesSlides/notesSlide12.xml"/><Relationship Id="rId16" Type="http://schemas.openxmlformats.org/officeDocument/2006/relationships/slide" Target="slide39.xml"/><Relationship Id="rId1" Type="http://schemas.openxmlformats.org/officeDocument/2006/relationships/slideLayout" Target="../slideLayouts/slideLayout58.xml"/><Relationship Id="rId6" Type="http://schemas.openxmlformats.org/officeDocument/2006/relationships/slide" Target="slide13.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5.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7.xml"/><Relationship Id="rId17" Type="http://schemas.openxmlformats.org/officeDocument/2006/relationships/image" Target="../media/image10.jpeg"/><Relationship Id="rId2" Type="http://schemas.openxmlformats.org/officeDocument/2006/relationships/notesSlide" Target="../notesSlides/notesSlide2.xml"/><Relationship Id="rId16" Type="http://schemas.openxmlformats.org/officeDocument/2006/relationships/slide" Target="slide39.xml"/><Relationship Id="rId1" Type="http://schemas.openxmlformats.org/officeDocument/2006/relationships/slideLayout" Target="../slideLayouts/slideLayout58.xml"/><Relationship Id="rId6" Type="http://schemas.openxmlformats.org/officeDocument/2006/relationships/slide" Target="slide13.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5.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7.xml"/><Relationship Id="rId17" Type="http://schemas.openxmlformats.org/officeDocument/2006/relationships/image" Target="../media/image10.jpeg"/><Relationship Id="rId2" Type="http://schemas.openxmlformats.org/officeDocument/2006/relationships/notesSlide" Target="../notesSlides/notesSlide19.xml"/><Relationship Id="rId16" Type="http://schemas.openxmlformats.org/officeDocument/2006/relationships/slide" Target="slide39.xml"/><Relationship Id="rId1" Type="http://schemas.openxmlformats.org/officeDocument/2006/relationships/slideLayout" Target="../slideLayouts/slideLayout58.xml"/><Relationship Id="rId6" Type="http://schemas.openxmlformats.org/officeDocument/2006/relationships/slide" Target="slide13.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8.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7.xml"/><Relationship Id="rId17" Type="http://schemas.openxmlformats.org/officeDocument/2006/relationships/image" Target="../media/image10.jpeg"/><Relationship Id="rId2" Type="http://schemas.openxmlformats.org/officeDocument/2006/relationships/notesSlide" Target="../notesSlides/notesSlide23.xml"/><Relationship Id="rId16" Type="http://schemas.openxmlformats.org/officeDocument/2006/relationships/slide" Target="slide39.xml"/><Relationship Id="rId1" Type="http://schemas.openxmlformats.org/officeDocument/2006/relationships/slideLayout" Target="../slideLayouts/slideLayout58.xml"/><Relationship Id="rId6" Type="http://schemas.openxmlformats.org/officeDocument/2006/relationships/slide" Target="slide13.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7.xml"/><Relationship Id="rId17" Type="http://schemas.openxmlformats.org/officeDocument/2006/relationships/image" Target="../media/image10.jpeg"/><Relationship Id="rId2" Type="http://schemas.openxmlformats.org/officeDocument/2006/relationships/notesSlide" Target="../notesSlides/notesSlide3.xml"/><Relationship Id="rId16" Type="http://schemas.openxmlformats.org/officeDocument/2006/relationships/slide" Target="slide39.xml"/><Relationship Id="rId1" Type="http://schemas.openxmlformats.org/officeDocument/2006/relationships/slideLayout" Target="../slideLayouts/slideLayout58.xml"/><Relationship Id="rId6" Type="http://schemas.openxmlformats.org/officeDocument/2006/relationships/slide" Target="slide13.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7.xml"/><Relationship Id="rId17" Type="http://schemas.openxmlformats.org/officeDocument/2006/relationships/image" Target="../media/image10.jpeg"/><Relationship Id="rId2" Type="http://schemas.openxmlformats.org/officeDocument/2006/relationships/notesSlide" Target="../notesSlides/notesSlide27.xml"/><Relationship Id="rId16" Type="http://schemas.openxmlformats.org/officeDocument/2006/relationships/slide" Target="slide39.xml"/><Relationship Id="rId1" Type="http://schemas.openxmlformats.org/officeDocument/2006/relationships/slideLayout" Target="../slideLayouts/slideLayout58.xml"/><Relationship Id="rId6" Type="http://schemas.openxmlformats.org/officeDocument/2006/relationships/slide" Target="slide13.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7.xml"/><Relationship Id="rId17" Type="http://schemas.openxmlformats.org/officeDocument/2006/relationships/image" Target="../media/image10.jpeg"/><Relationship Id="rId2" Type="http://schemas.openxmlformats.org/officeDocument/2006/relationships/notesSlide" Target="../notesSlides/notesSlide31.xml"/><Relationship Id="rId16" Type="http://schemas.openxmlformats.org/officeDocument/2006/relationships/slide" Target="slide39.xml"/><Relationship Id="rId1" Type="http://schemas.openxmlformats.org/officeDocument/2006/relationships/slideLayout" Target="../slideLayouts/slideLayout58.xml"/><Relationship Id="rId6" Type="http://schemas.openxmlformats.org/officeDocument/2006/relationships/slide" Target="slide13.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hyperlink" Target="https://confluence.cornell.edu/display/AGUACLARA/Summer+Internship+at+Cornell" TargetMode="External"/></Relationships>
</file>

<file path=ppt/slides/_rels/slide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7.xml"/><Relationship Id="rId17" Type="http://schemas.openxmlformats.org/officeDocument/2006/relationships/image" Target="../media/image10.jpeg"/><Relationship Id="rId2" Type="http://schemas.openxmlformats.org/officeDocument/2006/relationships/notesSlide" Target="../notesSlides/notesSlide6.xml"/><Relationship Id="rId16" Type="http://schemas.openxmlformats.org/officeDocument/2006/relationships/slide" Target="slide39.xml"/><Relationship Id="rId1" Type="http://schemas.openxmlformats.org/officeDocument/2006/relationships/slideLayout" Target="../slideLayouts/slideLayout58.xml"/><Relationship Id="rId6" Type="http://schemas.openxmlformats.org/officeDocument/2006/relationships/slide" Target="slide13.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5.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guaClara/CEE4520/wiki" TargetMode="External"/><Relationship Id="rId2" Type="http://schemas.openxmlformats.org/officeDocument/2006/relationships/notesSlide" Target="../notesSlides/notesSlide7.xml"/><Relationship Id="rId1" Type="http://schemas.openxmlformats.org/officeDocument/2006/relationships/slideLayout" Target="../slideLayouts/slideLayout58.xml"/><Relationship Id="rId4" Type="http://schemas.openxmlformats.org/officeDocument/2006/relationships/hyperlink" Target="https://aguaclara.github.io/Textboo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i_O7R_900o9fA2kQ6EKO983yYMow8ZIPlyh4R4-W7XqqbKPcCkFokOEYDTLBC7ZSanq3CkU08KrjOnR1J0ooWwU93rhi2AVMgYvs59hlvS49r2hqHhnvoZhRyce2byj0wG-0LdmcrUO95_3ZWHsmm0c9Dtr4L3lJH4Q4JTkOec9oJz-M0shMHrMzfdBaBCrl5te31k1Wov7OWPh4kdIdkOsY67kTIXkV_OjrcxXXVd9WTWbDMyZAYVw66wd-8v4cXndXkDdJkqKjNYV1ltC7pur2t9yIwwuPYKEvcThXzByz9NY6N1RCjPNuIpljQK2bcTCIHFPyOAD1BfKYLAf-6fGbyZXrDz6AH2CpVojcJkTEKFJtYl9mjV2Zun_d_xUXmI7b-oeX7lmRxfYW7ww_MBntTklSD4L_DdPk0GRgA9gCTlyXMLxaWL6AstrOhq8IFnyontmorw9F6_aKEcz9DAW0Lm2tSxVTIcjm-HFheGnYQkq792bHReUI-9U8ShPMNobuCe8yu87Fp_Fnoz8IhfB2XSUD501TAaA-t2YeTlR8GNUzn8uOvBpmflcKDWFw5ENDqhYHK4gyjcNLFJG7d2EvtupQ-Cd6uvotVMzc641RvUugyd7n13IwVlB1Kym8OMs-N54dajDLjx36AlFgxnmCZJgpHwhjKDiP7GQWPaLJLxEv6sk-5Za5Z4919KViWtrqSeBxUqw4G95JzA=w1220-h915-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 y="0"/>
            <a:ext cx="9347200" cy="70104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p:cNvSpPr>
            <a:spLocks noGrp="1"/>
          </p:cNvSpPr>
          <p:nvPr>
            <p:ph type="subTitle" idx="1"/>
          </p:nvPr>
        </p:nvSpPr>
        <p:spPr>
          <a:xfrm>
            <a:off x="-228600" y="426720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1784350" y="44179"/>
            <a:ext cx="6629400" cy="2137317"/>
          </a:xfrm>
        </p:spPr>
        <p:txBody>
          <a:bodyPr/>
          <a:lstStyle/>
          <a:p>
            <a:pPr algn="l"/>
            <a:r>
              <a:rPr lang="en-US" sz="4800" dirty="0"/>
              <a:t>Sustainable </a:t>
            </a:r>
            <a:r>
              <a:rPr lang="en-US" sz="4800" dirty="0" smtClean="0"/>
              <a:t>Safe Water on Tap</a:t>
            </a:r>
            <a:r>
              <a:rPr lang="en-US" sz="4800" dirty="0"/>
              <a:t/>
            </a:r>
            <a:br>
              <a:rPr lang="en-US" sz="4800" dirty="0"/>
            </a:br>
            <a:r>
              <a:rPr lang="en-US" sz="4800" dirty="0"/>
              <a:t>CEE </a:t>
            </a:r>
            <a:r>
              <a:rPr lang="en-US" sz="4800" dirty="0" smtClean="0"/>
              <a:t>4520</a:t>
            </a:r>
            <a:endParaRPr lang="en-US" sz="4800" dirty="0"/>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School of Civil and Environmental Engineering</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Python </a:t>
            </a:r>
            <a:r>
              <a:rPr lang="en-US" dirty="0" smtClean="0"/>
              <a:t>tutorial</a:t>
            </a:r>
          </a:p>
          <a:p>
            <a:r>
              <a:rPr lang="en-US" dirty="0" smtClean="0"/>
              <a:t>Teaching Assistants (Jacqueline, Justin, Nina)</a:t>
            </a:r>
            <a:endParaRPr lang="en-US" dirty="0"/>
          </a:p>
        </p:txBody>
      </p:sp>
    </p:spTree>
    <p:extLst>
      <p:ext uri="{BB962C8B-B14F-4D97-AF65-F5344CB8AC3E}">
        <p14:creationId xmlns:p14="http://schemas.microsoft.com/office/powerpoint/2010/main" val="85863837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
            </a:r>
            <a:r>
              <a:rPr lang="en-US" dirty="0" smtClean="0"/>
              <a:t>Python for </a:t>
            </a:r>
            <a:r>
              <a:rPr lang="en-US" dirty="0"/>
              <a:t>engineering in the next </a:t>
            </a:r>
            <a:r>
              <a:rPr lang="en-US" dirty="0" smtClean="0"/>
              <a:t>week!</a:t>
            </a:r>
            <a:endParaRPr lang="en-US" dirty="0"/>
          </a:p>
          <a:p>
            <a:r>
              <a:rPr lang="en-US" dirty="0"/>
              <a:t>Hardest assignment of the semester</a:t>
            </a:r>
          </a:p>
          <a:p>
            <a:r>
              <a:rPr lang="en-US" dirty="0"/>
              <a:t>Start </a:t>
            </a:r>
            <a:r>
              <a:rPr lang="en-US" dirty="0" smtClean="0"/>
              <a:t>TODAY, due next Friday!</a:t>
            </a:r>
          </a:p>
          <a:p>
            <a:pPr lvl="1"/>
            <a:r>
              <a:rPr lang="en-US" dirty="0" smtClean="0"/>
              <a:t>Learn how units work in Python</a:t>
            </a:r>
          </a:p>
          <a:p>
            <a:pPr lvl="1"/>
            <a:r>
              <a:rPr lang="en-US" dirty="0" smtClean="0"/>
              <a:t>Learn how to use functions already defined in the </a:t>
            </a:r>
            <a:r>
              <a:rPr lang="en-US" dirty="0" err="1" smtClean="0"/>
              <a:t>aguaclara</a:t>
            </a:r>
            <a:r>
              <a:rPr lang="en-US" dirty="0" smtClean="0"/>
              <a:t> code distribution</a:t>
            </a:r>
          </a:p>
          <a:p>
            <a:pPr lvl="1"/>
            <a:r>
              <a:rPr lang="en-US" dirty="0" smtClean="0"/>
              <a:t>Post an issue if you get stuck!</a:t>
            </a:r>
          </a:p>
        </p:txBody>
      </p:sp>
    </p:spTree>
    <p:extLst>
      <p:ext uri="{BB962C8B-B14F-4D97-AF65-F5344CB8AC3E}">
        <p14:creationId xmlns:p14="http://schemas.microsoft.com/office/powerpoint/2010/main" val="161634824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Python!</a:t>
            </a:r>
            <a:endParaRPr lang="en-US" dirty="0"/>
          </a:p>
        </p:txBody>
      </p:sp>
      <p:sp>
        <p:nvSpPr>
          <p:cNvPr id="3" name="Content Placeholder 2"/>
          <p:cNvSpPr>
            <a:spLocks noGrp="1"/>
          </p:cNvSpPr>
          <p:nvPr>
            <p:ph idx="1"/>
          </p:nvPr>
        </p:nvSpPr>
        <p:spPr/>
        <p:txBody>
          <a:bodyPr/>
          <a:lstStyle/>
          <a:p>
            <a:r>
              <a:rPr lang="en-US" dirty="0" smtClean="0"/>
              <a:t>Review </a:t>
            </a:r>
            <a:r>
              <a:rPr lang="en-US" dirty="0" smtClean="0">
                <a:hlinkClick r:id="rId3"/>
              </a:rPr>
              <a:t>python </a:t>
            </a:r>
            <a:r>
              <a:rPr lang="en-US" dirty="0" smtClean="0">
                <a:hlinkClick r:id="rId3"/>
              </a:rPr>
              <a:t>tutorial </a:t>
            </a:r>
            <a:r>
              <a:rPr lang="en-US" dirty="0" smtClean="0"/>
              <a:t>in the textbook</a:t>
            </a:r>
            <a:endParaRPr lang="en-US" dirty="0" smtClean="0"/>
          </a:p>
          <a:p>
            <a:r>
              <a:rPr lang="en-US" dirty="0" smtClean="0"/>
              <a:t>PLAY</a:t>
            </a:r>
            <a:r>
              <a:rPr lang="en-US" dirty="0"/>
              <a:t>: Write some simple code (</a:t>
            </a:r>
            <a:r>
              <a:rPr lang="en-US" sz="2400" dirty="0"/>
              <a:t>perhaps rewrite the PV=</a:t>
            </a:r>
            <a:r>
              <a:rPr lang="en-US" sz="2400" dirty="0" err="1"/>
              <a:t>nRT</a:t>
            </a:r>
            <a:r>
              <a:rPr lang="en-US" sz="2400" dirty="0"/>
              <a:t> problem – solve for a different variable</a:t>
            </a:r>
            <a:r>
              <a:rPr lang="en-US" dirty="0"/>
              <a:t>)</a:t>
            </a:r>
          </a:p>
          <a:p>
            <a:r>
              <a:rPr lang="en-US" dirty="0"/>
              <a:t>Why did we create functions </a:t>
            </a:r>
            <a:r>
              <a:rPr lang="en-US" dirty="0" smtClean="0"/>
              <a:t>(</a:t>
            </a:r>
            <a:r>
              <a:rPr lang="en-US" dirty="0" err="1" smtClean="0"/>
              <a:t>aguaclara</a:t>
            </a:r>
            <a:r>
              <a:rPr lang="en-US" dirty="0" smtClean="0"/>
              <a:t>)?</a:t>
            </a:r>
            <a:endParaRPr lang="en-US" dirty="0"/>
          </a:p>
          <a:p>
            <a:r>
              <a:rPr lang="en-US" dirty="0"/>
              <a:t>Head loss (major and minor)</a:t>
            </a:r>
          </a:p>
          <a:p>
            <a:r>
              <a:rPr lang="en-US" dirty="0"/>
              <a:t>This is not a Python Class – functions, units, graphs, print</a:t>
            </a:r>
          </a:p>
        </p:txBody>
      </p:sp>
    </p:spTree>
    <p:extLst>
      <p:ext uri="{BB962C8B-B14F-4D97-AF65-F5344CB8AC3E}">
        <p14:creationId xmlns:p14="http://schemas.microsoft.com/office/powerpoint/2010/main" val="1261091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B2300301-DFFA-4A94-B136-4A5841A6755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A2666541-E362-474C-B894-5713F5F8BB22}"/>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Think about efficiency (multitasking)</a:t>
            </a:r>
          </a:p>
          <a:p>
            <a:r>
              <a:rPr lang="en-US" dirty="0"/>
              <a:t>Write your first name on the blackboard while you are waiting</a:t>
            </a:r>
          </a:p>
          <a:p>
            <a:r>
              <a:rPr lang="en-US" dirty="0"/>
              <a:t>Point to your name on the board</a:t>
            </a:r>
          </a:p>
          <a:p>
            <a:r>
              <a:rPr lang="en-US" dirty="0"/>
              <a:t>Describe VERY briefly something you did this summer that involved water using third person (Monroe built a dam this summer)</a:t>
            </a:r>
          </a:p>
          <a:p>
            <a:r>
              <a:rPr lang="en-US" dirty="0"/>
              <a:t>Ask the class,  “What is my name?”</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9771934B-D46E-4899-8390-8958350203CF}"/>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FC150CA-B4E6-472F-BB7E-1A11A6EB8F63}"/>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dirty="0" smtClean="0"/>
              <a:t>15</a:t>
            </a:r>
            <a:r>
              <a:rPr lang="en-US" sz="2800" baseline="30000" dirty="0" smtClean="0"/>
              <a:t>th</a:t>
            </a:r>
            <a:r>
              <a:rPr lang="en-US" sz="2800" dirty="0" smtClean="0"/>
              <a:t> </a:t>
            </a:r>
            <a:r>
              <a:rPr lang="en-US" sz="2800" dirty="0"/>
              <a:t>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smtClean="0"/>
              <a:t>What </a:t>
            </a:r>
            <a:r>
              <a:rPr lang="en-US" sz="2800" dirty="0"/>
              <a:t>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3" action="ppaction://hlinksldjump"/>
            <a:extLst>
              <a:ext uri="{FF2B5EF4-FFF2-40B4-BE49-F238E27FC236}">
                <a16:creationId xmlns:a16="http://schemas.microsoft.com/office/drawing/2014/main" id="{27752C50-8E4B-4731-B17C-40E6782EBC7F}"/>
              </a:ext>
            </a:extLst>
          </p:cNvPr>
          <p:cNvSpPr txBox="1"/>
          <p:nvPr/>
        </p:nvSpPr>
        <p:spPr>
          <a:xfrm>
            <a:off x="561972" y="158968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4"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5"/>
          <a:stretch>
            <a:fillRect/>
          </a:stretch>
        </p:blipFill>
        <p:spPr>
          <a:xfrm>
            <a:off x="914400" y="1977405"/>
            <a:ext cx="942972" cy="504573"/>
          </a:xfrm>
          <a:prstGeom prst="rect">
            <a:avLst/>
          </a:prstGeom>
        </p:spPr>
      </p:pic>
      <p:pic>
        <p:nvPicPr>
          <p:cNvPr id="6" name="Picture 5">
            <a:hlinkClick r:id="rId6"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7"/>
          <a:stretch>
            <a:fillRect/>
          </a:stretch>
        </p:blipFill>
        <p:spPr>
          <a:xfrm>
            <a:off x="304800" y="256861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9" cstate="print"/>
          <a:srcRect/>
          <a:stretch>
            <a:fillRect/>
          </a:stretch>
        </p:blipFill>
        <p:spPr bwMode="auto">
          <a:xfrm>
            <a:off x="1295400" y="2949612"/>
            <a:ext cx="585786" cy="440501"/>
          </a:xfrm>
          <a:prstGeom prst="rect">
            <a:avLst/>
          </a:prstGeom>
          <a:noFill/>
        </p:spPr>
      </p:pic>
      <p:pic>
        <p:nvPicPr>
          <p:cNvPr id="1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5749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2"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388527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3" action="ppaction://hlinksldjump"/>
            <a:extLst>
              <a:ext uri="{FF2B5EF4-FFF2-40B4-BE49-F238E27FC236}">
                <a16:creationId xmlns:a16="http://schemas.microsoft.com/office/drawing/2014/main" id="{59CF61B7-D2E5-4385-A350-E2702D2D417D}"/>
              </a:ext>
            </a:extLst>
          </p:cNvPr>
          <p:cNvSpPr txBox="1"/>
          <p:nvPr/>
        </p:nvSpPr>
        <p:spPr>
          <a:xfrm>
            <a:off x="976738" y="438071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4"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5598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6"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11812"/>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EC4A6254-DC5B-4D89-AD36-24C812E49FF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97E07AC5-504B-406E-BC70-A671E1A21425}"/>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100 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a:t>
            </a:r>
            <a:r>
              <a:rPr lang="en-US" sz="2400" b="1" dirty="0"/>
              <a:t>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a collaborative environment (Team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Asking</a:t>
                      </a:r>
                      <a:r>
                        <a:rPr lang="en-US" baseline="0" dirty="0"/>
                        <a:t> for help to learn a solution</a:t>
                      </a:r>
                      <a:endParaRPr lang="en-US" dirty="0"/>
                    </a:p>
                  </a:txBody>
                  <a:tcPr/>
                </a:tc>
                <a:tc>
                  <a:txBody>
                    <a:bodyPr/>
                    <a:lstStyle/>
                    <a:p>
                      <a:r>
                        <a:rPr lang="en-US" dirty="0"/>
                        <a:t>Retyping</a:t>
                      </a:r>
                      <a:r>
                        <a:rPr lang="en-US" baseline="0" dirty="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Copy/paste</a:t>
                      </a:r>
                      <a:r>
                        <a:rPr lang="en-US" baseline="0" dirty="0"/>
                        <a:t> some solution steps</a:t>
                      </a:r>
                      <a:endParaRPr lang="en-US" dirty="0"/>
                    </a:p>
                    <a:p>
                      <a:endParaRPr lang="en-US" dirty="0"/>
                    </a:p>
                  </a:txBody>
                  <a:tcPr/>
                </a:tc>
                <a:tc>
                  <a:txBody>
                    <a:bodyPr/>
                    <a:lstStyle/>
                    <a:p>
                      <a:r>
                        <a:rPr lang="en-US" dirty="0"/>
                        <a:t>Copy/paste</a:t>
                      </a:r>
                      <a:r>
                        <a:rPr lang="en-US" baseline="0" dirty="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a:t>Individuals </a:t>
                      </a:r>
                      <a:r>
                        <a:rPr lang="en-US" b="1" dirty="0"/>
                        <a:t>within</a:t>
                      </a:r>
                      <a:r>
                        <a:rPr lang="en-US" dirty="0"/>
                        <a:t> team</a:t>
                      </a:r>
                    </a:p>
                  </a:txBody>
                  <a:tcPr/>
                </a:tc>
                <a:tc>
                  <a:txBody>
                    <a:bodyPr/>
                    <a:lstStyle/>
                    <a:p>
                      <a:r>
                        <a:rPr lang="en-US" dirty="0"/>
                        <a:t>Excellent</a:t>
                      </a:r>
                    </a:p>
                  </a:txBody>
                  <a:tcPr/>
                </a:tc>
                <a:tc>
                  <a:txBody>
                    <a:bodyPr/>
                    <a:lstStyle/>
                    <a:p>
                      <a:r>
                        <a:rPr lang="en-US" dirty="0"/>
                        <a:t>Okay (but better to learn the solution strategy)</a:t>
                      </a:r>
                    </a:p>
                  </a:txBody>
                  <a:tcPr/>
                </a:tc>
                <a:tc>
                  <a:txBody>
                    <a:bodyPr/>
                    <a:lstStyle/>
                    <a:p>
                      <a:r>
                        <a:rPr lang="en-US" dirty="0"/>
                        <a:t>Okay (with the goal of all members understanding the steps)</a:t>
                      </a:r>
                    </a:p>
                  </a:txBody>
                  <a:tcPr/>
                </a:tc>
                <a:tc>
                  <a:txBody>
                    <a:bodyPr/>
                    <a:lstStyle/>
                    <a:p>
                      <a:r>
                        <a:rPr lang="en-US" dirty="0"/>
                        <a:t>Not</a:t>
                      </a:r>
                      <a:r>
                        <a:rPr lang="en-US" baseline="0" dirty="0"/>
                        <a:t>  applicable</a:t>
                      </a:r>
                      <a:endParaRPr lang="en-US" dirty="0"/>
                    </a:p>
                  </a:txBody>
                  <a:tcPr/>
                </a:tc>
                <a:extLst>
                  <a:ext uri="{0D108BD9-81ED-4DB2-BD59-A6C34878D82A}">
                    <a16:rowId xmlns:a16="http://schemas.microsoft.com/office/drawing/2014/main" val="10001"/>
                  </a:ext>
                </a:extLst>
              </a:tr>
              <a:tr h="370840">
                <a:tc>
                  <a:txBody>
                    <a:bodyPr/>
                    <a:lstStyle/>
                    <a:p>
                      <a:r>
                        <a:rPr lang="en-US" dirty="0"/>
                        <a:t>Collaboration</a:t>
                      </a:r>
                      <a:r>
                        <a:rPr lang="en-US" baseline="0" dirty="0"/>
                        <a:t> </a:t>
                      </a:r>
                      <a:r>
                        <a:rPr lang="en-US" b="1" baseline="0" dirty="0"/>
                        <a:t>between</a:t>
                      </a:r>
                      <a:r>
                        <a:rPr lang="en-US" baseline="0" dirty="0"/>
                        <a:t> teams</a:t>
                      </a:r>
                      <a:endParaRPr lang="en-US" dirty="0"/>
                    </a:p>
                  </a:txBody>
                  <a:tcPr/>
                </a:tc>
                <a:tc>
                  <a:txBody>
                    <a:bodyPr/>
                    <a:lstStyle/>
                    <a:p>
                      <a:r>
                        <a:rPr lang="en-US" dirty="0"/>
                        <a:t>Excellent</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a:latin typeface="+mn-lt"/>
              </a:rPr>
              <a:t>Our big goal is that we all learn as much as possible</a:t>
            </a:r>
          </a:p>
          <a:p>
            <a:r>
              <a:rPr lang="en-US" sz="3200" dirty="0">
                <a:latin typeface="+mn-lt"/>
              </a:rPr>
              <a:t>How do you learn?</a:t>
            </a: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5A111CDD-7008-4E63-BCA0-2E899FE00F6C}"/>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C5984C83-107C-4487-B42F-B38FA5C3DBDD}"/>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r>
              <a:rPr lang="en-US" dirty="0" smtClean="0"/>
              <a:t>!</a:t>
            </a:r>
          </a:p>
          <a:p>
            <a:pPr>
              <a:lnSpc>
                <a:spcPct val="90000"/>
              </a:lnSpc>
            </a:pPr>
            <a:r>
              <a:rPr lang="en-US" dirty="0" smtClean="0"/>
              <a:t>Question everything</a:t>
            </a:r>
          </a:p>
          <a:p>
            <a:pPr>
              <a:lnSpc>
                <a:spcPct val="90000"/>
              </a:lnSpc>
            </a:pPr>
            <a:r>
              <a:rPr lang="en-US" dirty="0" smtClean="0"/>
              <a:t>Be alert to technical jargon that doesn’t mean anything</a:t>
            </a:r>
            <a:endParaRPr lang="en-US" dirty="0"/>
          </a:p>
          <a:p>
            <a:pPr>
              <a:lnSpc>
                <a:spcPct val="90000"/>
              </a:lnSpc>
            </a:pPr>
            <a:r>
              <a:rPr lang="en-US" dirty="0" smtClean="0"/>
              <a:t>Check </a:t>
            </a:r>
            <a:r>
              <a:rPr lang="en-US" dirty="0"/>
              <a:t>with outside experts </a:t>
            </a:r>
          </a:p>
          <a:p>
            <a:pPr>
              <a:lnSpc>
                <a:spcPct val="90000"/>
              </a:lnSpc>
            </a:pPr>
            <a:r>
              <a:rPr lang="en-US" dirty="0"/>
              <a:t>Hold a "second-chance meeting" to offer one last opportunity to choose another course of action </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smtClean="0"/>
              <a:t>What </a:t>
            </a:r>
            <a:r>
              <a:rPr lang="en-US" sz="2800" b="1" dirty="0"/>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3" action="ppaction://hlinksldjump"/>
            <a:extLst>
              <a:ext uri="{FF2B5EF4-FFF2-40B4-BE49-F238E27FC236}">
                <a16:creationId xmlns:a16="http://schemas.microsoft.com/office/drawing/2014/main" id="{84E82BF3-867E-4CB0-8C2A-FBDB35E065DD}"/>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4"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8" name="Picture 17">
            <a:hlinkClick r:id="rId6"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9" name="Picture 4" descr="Slide 8">
            <a:hlinkClick r:id="rId8"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2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2"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3" action="ppaction://hlinksldjump"/>
            <a:extLst>
              <a:ext uri="{FF2B5EF4-FFF2-40B4-BE49-F238E27FC236}">
                <a16:creationId xmlns:a16="http://schemas.microsoft.com/office/drawing/2014/main" id="{F2F324DE-76B9-47BC-A8B8-AB1EEF1B6BB1}"/>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4"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6"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p>
        </p:txBody>
      </p:sp>
      <p:sp>
        <p:nvSpPr>
          <p:cNvPr id="39939" name="Rectangle 3"/>
          <p:cNvSpPr>
            <a:spLocks noGrp="1" noChangeArrowheads="1"/>
          </p:cNvSpPr>
          <p:nvPr>
            <p:ph idx="1"/>
          </p:nvPr>
        </p:nvSpPr>
        <p:spPr>
          <a:xfrm>
            <a:off x="457200" y="1600200"/>
            <a:ext cx="7466386" cy="4525963"/>
          </a:xfrm>
        </p:spPr>
        <p:txBody>
          <a:bodyPr/>
          <a:lstStyle/>
          <a:p>
            <a:r>
              <a:rPr lang="en-US" sz="2800" dirty="0"/>
              <a:t>I don’t want to discover that my technology is obsolete and that the years of effort that I put into improving that technology have been a waste</a:t>
            </a:r>
          </a:p>
          <a:p>
            <a:r>
              <a:rPr lang="en-US" sz="2800" dirty="0"/>
              <a:t>Confusion of confidence and scientific proof</a:t>
            </a:r>
          </a:p>
          <a:p>
            <a:r>
              <a:rPr lang="en-US" sz="2800" dirty="0"/>
              <a:t>Reliance on empiricism rather than physics</a:t>
            </a:r>
          </a:p>
          <a:p>
            <a:r>
              <a:rPr lang="en-US" sz="2800" dirty="0"/>
              <a:t>Confusion of the ability to name a process (Flocculation) with an understanding of the  physics of the process</a:t>
            </a:r>
          </a:p>
          <a:p>
            <a:r>
              <a:rPr lang="en-US" sz="2800" dirty="0"/>
              <a:t>Reduce “groupthink”  by… _______________</a:t>
            </a:r>
          </a:p>
          <a:p>
            <a:endParaRPr lang="en-US" sz="2800" dirty="0"/>
          </a:p>
        </p:txBody>
      </p:sp>
      <p:sp>
        <p:nvSpPr>
          <p:cNvPr id="6" name="Text Box 4"/>
          <p:cNvSpPr txBox="1">
            <a:spLocks noChangeArrowheads="1"/>
          </p:cNvSpPr>
          <p:nvPr/>
        </p:nvSpPr>
        <p:spPr bwMode="auto">
          <a:xfrm>
            <a:off x="4953000" y="5791200"/>
            <a:ext cx="3184526" cy="461665"/>
          </a:xfrm>
          <a:prstGeom prst="rect">
            <a:avLst/>
          </a:prstGeom>
          <a:noFill/>
          <a:ln w="12700">
            <a:noFill/>
            <a:miter lim="800000"/>
            <a:headEnd type="none" w="lg" len="med"/>
            <a:tailEnd type="none" w="lg" len="med"/>
          </a:ln>
          <a:effectLst/>
        </p:spPr>
        <p:txBody>
          <a:bodyPr wrap="none">
            <a:spAutoFit/>
          </a:bodyPr>
          <a:lstStyle/>
          <a:p>
            <a:pPr algn="r" eaLnBrk="0" hangingPunct="0"/>
            <a:r>
              <a:rPr lang="en-US" sz="2400" dirty="0">
                <a:solidFill>
                  <a:schemeClr val="folHlink"/>
                </a:solidFill>
                <a:latin typeface="Times New Roman" pitchFamily="18" charset="0"/>
              </a:rPr>
              <a:t>Respect  AND question!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2B67CD4F-B3CD-4873-A228-EA59E5ACD8FD}"/>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E727C997-6586-4229-829D-E1048CAE4606}"/>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dirty="0"/>
              <a:t>Malaria (bad air disease hypothesis)</a:t>
            </a:r>
          </a:p>
          <a:p>
            <a:r>
              <a:rPr lang="en-US" dirty="0"/>
              <a:t>Streams purify themselves in 1 mile</a:t>
            </a:r>
          </a:p>
          <a:p>
            <a:r>
              <a:rPr lang="en-US" dirty="0"/>
              <a:t>The air coming out of the ground under conditions of low or sinking groundwater causes </a:t>
            </a:r>
            <a:r>
              <a:rPr lang="en-US" dirty="0" smtClean="0"/>
              <a:t>typhoid</a:t>
            </a:r>
          </a:p>
          <a:p>
            <a:r>
              <a:rPr lang="en-US" dirty="0" smtClean="0"/>
              <a:t>Chlorine eliminated typhoid in the United States</a:t>
            </a:r>
            <a:endParaRPr lang="en-US" dirty="0"/>
          </a:p>
          <a:p>
            <a:endParaRPr lang="en-US" dirty="0"/>
          </a:p>
          <a:p>
            <a:endParaRPr lang="en-US" dirty="0"/>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09E2FAF1-C3DB-4A7D-88EB-ACB1DD1E1CA6}"/>
              </a:ext>
            </a:extLst>
          </p:cNvPr>
          <p:cNvSpPr txBox="1"/>
          <p:nvPr/>
        </p:nvSpPr>
        <p:spPr>
          <a:xfrm>
            <a:off x="6096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5"/>
          <a:stretch>
            <a:fillRect/>
          </a:stretch>
        </p:blipFill>
        <p:spPr>
          <a:xfrm>
            <a:off x="9620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7"/>
          <a:stretch>
            <a:fillRect/>
          </a:stretch>
        </p:blipFill>
        <p:spPr>
          <a:xfrm>
            <a:off x="3524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9" cstate="print"/>
          <a:srcRect/>
          <a:stretch>
            <a:fillRect/>
          </a:stretch>
        </p:blipFill>
        <p:spPr bwMode="auto">
          <a:xfrm>
            <a:off x="13430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45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644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7E05D4A-563D-4BB0-A82D-AD8BF2ECB7F8}"/>
              </a:ext>
            </a:extLst>
          </p:cNvPr>
          <p:cNvSpPr txBox="1"/>
          <p:nvPr/>
        </p:nvSpPr>
        <p:spPr>
          <a:xfrm>
            <a:off x="10243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68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430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inventing the world wide web</a:t>
            </a:r>
          </a:p>
          <a:p>
            <a:r>
              <a:rPr lang="en-US" dirty="0"/>
              <a:t>So let’s </a:t>
            </a:r>
            <a:r>
              <a:rPr lang="en-US" dirty="0" smtClean="0"/>
              <a:t>roll </a:t>
            </a:r>
            <a:r>
              <a:rPr lang="en-US" dirty="0"/>
              <a:t>up our sleeves and begin…</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a:t>
            </a:r>
          </a:p>
        </p:txBody>
      </p:sp>
      <p:sp>
        <p:nvSpPr>
          <p:cNvPr id="3" name="Content Placeholder 2"/>
          <p:cNvSpPr>
            <a:spLocks noGrp="1"/>
          </p:cNvSpPr>
          <p:nvPr>
            <p:ph idx="1"/>
          </p:nvPr>
        </p:nvSpPr>
        <p:spPr/>
        <p:txBody>
          <a:bodyPr/>
          <a:lstStyle/>
          <a:p>
            <a:r>
              <a:rPr lang="en-US" dirty="0"/>
              <a:t>Honduras trip in January</a:t>
            </a:r>
          </a:p>
          <a:p>
            <a:r>
              <a:rPr lang="en-US" dirty="0" err="1" smtClean="0"/>
              <a:t>AguaClara</a:t>
            </a:r>
            <a:r>
              <a:rPr lang="en-US" dirty="0" smtClean="0"/>
              <a:t>  internship at Cornell summer 2020</a:t>
            </a:r>
            <a:endParaRPr lang="en-US" dirty="0"/>
          </a:p>
          <a:p>
            <a:r>
              <a:rPr lang="en-US" dirty="0" smtClean="0"/>
              <a:t>Fulbright </a:t>
            </a:r>
            <a:r>
              <a:rPr lang="en-US" dirty="0"/>
              <a:t>Scholar</a:t>
            </a:r>
            <a:r>
              <a:rPr lang="en-US" dirty="0" smtClean="0"/>
              <a:t>! (India, Colombia, ???)</a:t>
            </a:r>
            <a:endParaRPr lang="en-US" dirty="0"/>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surface waters that are contaminated with </a:t>
            </a:r>
            <a:r>
              <a:rPr lang="en-US" dirty="0" smtClean="0"/>
              <a:t>particles and pathogens</a:t>
            </a:r>
            <a:endParaRPr lang="en-US"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t>
            </a:r>
            <a:r>
              <a:rPr lang="en-US" dirty="0" smtClean="0"/>
              <a:t>expectations</a:t>
            </a:r>
            <a:endParaRPr lang="en-US" dirty="0"/>
          </a:p>
        </p:txBody>
      </p:sp>
      <p:sp>
        <p:nvSpPr>
          <p:cNvPr id="3" name="Content Placeholder 2"/>
          <p:cNvSpPr>
            <a:spLocks noGrp="1"/>
          </p:cNvSpPr>
          <p:nvPr>
            <p:ph idx="1"/>
          </p:nvPr>
        </p:nvSpPr>
        <p:spPr/>
        <p:txBody>
          <a:bodyPr/>
          <a:lstStyle/>
          <a:p>
            <a:r>
              <a:rPr lang="en-US" dirty="0"/>
              <a:t>CEE 3310 or equivalent Fluid Mechanics </a:t>
            </a:r>
            <a:r>
              <a:rPr lang="en-US" dirty="0" smtClean="0"/>
              <a:t>course as co or prerequisite</a:t>
            </a:r>
            <a:endParaRPr lang="en-US" dirty="0"/>
          </a:p>
          <a:p>
            <a:r>
              <a:rPr lang="en-US" dirty="0" smtClean="0"/>
              <a:t>Come to class and be present!</a:t>
            </a:r>
          </a:p>
          <a:p>
            <a:r>
              <a:rPr lang="en-US" dirty="0" smtClean="0"/>
              <a:t>Ask for help when you need it!</a:t>
            </a:r>
          </a:p>
          <a:p>
            <a:r>
              <a:rPr lang="en-US" dirty="0" smtClean="0"/>
              <a:t>Tell me and the TAs when something doesn’t work as expected</a:t>
            </a:r>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5146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chemeClr val="tx1"/>
                    </a:solidFill>
                  </a:rPr>
                  <a:t>Project </a:t>
                </a:r>
                <a:r>
                  <a:rPr lang="en-US" sz="1600" b="1" dirty="0">
                    <a:solidFill>
                      <a:schemeClr val="tx1"/>
                    </a:solidFill>
                  </a:rPr>
                  <a:t>Based </a:t>
                </a:r>
                <a:r>
                  <a:rPr lang="en-US" sz="1600" b="1" dirty="0" smtClean="0">
                    <a:solidFill>
                      <a:schemeClr val="tx1"/>
                    </a:solidFill>
                  </a:rPr>
                  <a:t>Courses</a:t>
                </a:r>
                <a:endParaRPr lang="en-US" sz="1600" b="1" dirty="0">
                  <a:solidFill>
                    <a:schemeClr val="tx1"/>
                  </a:solidFill>
                </a:endParaRPr>
              </a:p>
              <a:p>
                <a:pPr marL="285750" indent="-285750">
                  <a:buFont typeface="Arial" panose="020B0604020202020204" pitchFamily="34" charset="0"/>
                  <a:buChar char="•"/>
                </a:pPr>
                <a:r>
                  <a:rPr lang="en-US" sz="1600" dirty="0" smtClean="0">
                    <a:solidFill>
                      <a:schemeClr val="tx1"/>
                    </a:solidFill>
                  </a:rPr>
                  <a:t>??? Undergrad</a:t>
                </a:r>
              </a:p>
              <a:p>
                <a:pPr marL="285750" indent="-285750">
                  <a:buFont typeface="Arial" panose="020B0604020202020204" pitchFamily="34" charset="0"/>
                  <a:buChar char="•"/>
                </a:pPr>
                <a:r>
                  <a:rPr lang="en-US" sz="1600" dirty="0" smtClean="0">
                    <a:solidFill>
                      <a:schemeClr val="tx1"/>
                    </a:solidFill>
                  </a:rPr>
                  <a:t>CEE 5051 </a:t>
                </a:r>
                <a:r>
                  <a:rPr lang="en-US" sz="1600" dirty="0" err="1" smtClean="0">
                    <a:solidFill>
                      <a:schemeClr val="tx1"/>
                    </a:solidFill>
                  </a:rPr>
                  <a:t>M.Eng</a:t>
                </a:r>
                <a:r>
                  <a:rPr lang="en-US" sz="1600" dirty="0">
                    <a:solidFill>
                      <a:schemeClr val="tx1"/>
                    </a:solidFill>
                  </a:rPr>
                  <a:t>.</a:t>
                </a:r>
              </a:p>
              <a:p>
                <a:pPr marL="285750" indent="-285750">
                  <a:buFont typeface="Arial" panose="020B0604020202020204" pitchFamily="34" charset="0"/>
                  <a:buChar char="•"/>
                </a:pPr>
                <a:endParaRPr lang="en-US" sz="1600" dirty="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a:latin typeface="+mn-lt"/>
                </a:rPr>
                <a:t>Knowledge Generation</a:t>
              </a:r>
            </a:p>
          </p:txBody>
        </p:sp>
      </p:grpSp>
      <p:cxnSp>
        <p:nvCxnSpPr>
          <p:cNvPr id="10" name="Elbow Connector 11"/>
          <p:cNvCxnSpPr>
            <a:stCxn id="2" idx="1"/>
          </p:cNvCxnSpPr>
          <p:nvPr/>
        </p:nvCxnSpPr>
        <p:spPr>
          <a:xfrm rot="10800000">
            <a:off x="5257800" y="31242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5041962"/>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rPr>
              <a:t>Trip to Honduras</a:t>
            </a:r>
            <a:endParaRPr lang="en-US" b="1" dirty="0">
              <a:solidFill>
                <a:schemeClr val="tx1"/>
              </a:solidFill>
            </a:endParaRPr>
          </a:p>
        </p:txBody>
      </p:sp>
      <p:cxnSp>
        <p:nvCxnSpPr>
          <p:cNvPr id="13" name="Elbow Connector 11"/>
          <p:cNvCxnSpPr>
            <a:cxnSpLocks/>
            <a:stCxn id="12" idx="1"/>
          </p:cNvCxnSpPr>
          <p:nvPr/>
        </p:nvCxnSpPr>
        <p:spPr>
          <a:xfrm rot="10800000">
            <a:off x="5257800" y="4337112"/>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124200"/>
            <a:ext cx="12700" cy="2527362"/>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a:t>Curriculum Model: </a:t>
            </a:r>
            <a:br>
              <a:rPr lang="en-US" dirty="0"/>
            </a:br>
            <a:r>
              <a:rPr lang="en-US" dirty="0"/>
              <a:t>AguaClara RIDE</a:t>
            </a:r>
          </a:p>
        </p:txBody>
      </p:sp>
      <p:sp>
        <p:nvSpPr>
          <p:cNvPr id="21" name="TextBox 20"/>
          <p:cNvSpPr txBox="1"/>
          <p:nvPr/>
        </p:nvSpPr>
        <p:spPr>
          <a:xfrm>
            <a:off x="5749687" y="4337112"/>
            <a:ext cx="3131025" cy="646331"/>
          </a:xfrm>
          <a:prstGeom prst="rect">
            <a:avLst/>
          </a:prstGeom>
          <a:noFill/>
        </p:spPr>
        <p:txBody>
          <a:bodyPr wrap="square" rtlCol="0">
            <a:spAutoFit/>
          </a:bodyPr>
          <a:lstStyle/>
          <a:p>
            <a:pPr algn="ctr"/>
            <a:r>
              <a:rPr lang="en-US" dirty="0" smtClean="0">
                <a:latin typeface="+mj-lt"/>
              </a:rPr>
              <a:t>CEE 4560: Engineering </a:t>
            </a:r>
            <a:r>
              <a:rPr lang="en-US" dirty="0">
                <a:latin typeface="+mj-lt"/>
              </a:rPr>
              <a:t>in an international context</a:t>
            </a:r>
          </a:p>
        </p:txBody>
      </p:sp>
      <p:sp>
        <p:nvSpPr>
          <p:cNvPr id="20" name="Freeform 19"/>
          <p:cNvSpPr>
            <a:spLocks noChangeAspect="1"/>
          </p:cNvSpPr>
          <p:nvPr/>
        </p:nvSpPr>
        <p:spPr>
          <a:xfrm>
            <a:off x="645293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709670"/>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860078" cy="461665"/>
          </a:xfrm>
          <a:prstGeom prst="rect">
            <a:avLst/>
          </a:prstGeom>
          <a:noFill/>
        </p:spPr>
        <p:txBody>
          <a:bodyPr wrap="none" rtlCol="0">
            <a:spAutoFit/>
          </a:bodyPr>
          <a:lstStyle/>
          <a:p>
            <a:r>
              <a:rPr lang="en-US" sz="2400" b="1" dirty="0">
                <a:latin typeface="+mn-lt"/>
              </a:rPr>
              <a:t>Research and Invent</a:t>
            </a:r>
          </a:p>
        </p:txBody>
      </p:sp>
      <p:sp>
        <p:nvSpPr>
          <p:cNvPr id="65" name="TextBox 64"/>
          <p:cNvSpPr txBox="1"/>
          <p:nvPr/>
        </p:nvSpPr>
        <p:spPr>
          <a:xfrm>
            <a:off x="6284871" y="2082567"/>
            <a:ext cx="1781257" cy="369332"/>
          </a:xfrm>
          <a:prstGeom prst="rect">
            <a:avLst/>
          </a:prstGeom>
          <a:noFill/>
        </p:spPr>
        <p:txBody>
          <a:bodyPr wrap="none" rtlCol="0">
            <a:spAutoFit/>
          </a:bodyPr>
          <a:lstStyle/>
          <a:p>
            <a:r>
              <a:rPr lang="en-US" dirty="0" smtClean="0">
                <a:latin typeface="+mn-lt"/>
              </a:rPr>
              <a:t>CEE 4520: SWOT</a:t>
            </a:r>
            <a:endParaRPr lang="en-US" dirty="0">
              <a:latin typeface="+mn-lt"/>
            </a:endParaRP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48">
            <a:extLst>
              <a:ext uri="{FF2B5EF4-FFF2-40B4-BE49-F238E27FC236}">
                <a16:creationId xmlns:a16="http://schemas.microsoft.com/office/drawing/2014/main" id="{680FC2B2-8735-4CB8-994C-DAC4679BBF26}"/>
              </a:ext>
            </a:extLst>
          </p:cNvPr>
          <p:cNvSpPr>
            <a:spLocks noChangeAspect="1"/>
          </p:cNvSpPr>
          <p:nvPr/>
        </p:nvSpPr>
        <p:spPr>
          <a:xfrm>
            <a:off x="7848600" y="5715334"/>
            <a:ext cx="195269" cy="463831"/>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2D38BDAB-3965-4B3C-8318-69B022144B95}"/>
              </a:ext>
            </a:extLst>
          </p:cNvPr>
          <p:cNvSpPr txBox="1"/>
          <p:nvPr/>
        </p:nvSpPr>
        <p:spPr>
          <a:xfrm>
            <a:off x="6761443" y="1789660"/>
            <a:ext cx="1087157" cy="461665"/>
          </a:xfrm>
          <a:prstGeom prst="rect">
            <a:avLst/>
          </a:prstGeom>
          <a:noFill/>
        </p:spPr>
        <p:txBody>
          <a:bodyPr wrap="none" rtlCol="0">
            <a:spAutoFit/>
          </a:bodyPr>
          <a:lstStyle/>
          <a:p>
            <a:r>
              <a:rPr lang="en-US" sz="2400" b="1" dirty="0">
                <a:latin typeface="+mn-lt"/>
              </a:rPr>
              <a:t>Design</a:t>
            </a:r>
          </a:p>
        </p:txBody>
      </p:sp>
      <p:sp>
        <p:nvSpPr>
          <p:cNvPr id="77" name="TextBox 76">
            <a:extLst>
              <a:ext uri="{FF2B5EF4-FFF2-40B4-BE49-F238E27FC236}">
                <a16:creationId xmlns:a16="http://schemas.microsoft.com/office/drawing/2014/main" id="{F0A9CDE4-8DBC-42BA-B5F3-449A97899CD4}"/>
              </a:ext>
            </a:extLst>
          </p:cNvPr>
          <p:cNvSpPr txBox="1"/>
          <p:nvPr/>
        </p:nvSpPr>
        <p:spPr>
          <a:xfrm>
            <a:off x="6660890" y="4018816"/>
            <a:ext cx="1463862" cy="461665"/>
          </a:xfrm>
          <a:prstGeom prst="rect">
            <a:avLst/>
          </a:prstGeom>
          <a:noFill/>
        </p:spPr>
        <p:txBody>
          <a:bodyPr wrap="none" rtlCol="0">
            <a:spAutoFit/>
          </a:bodyPr>
          <a:lstStyle/>
          <a:p>
            <a:r>
              <a:rPr lang="en-US" sz="2400" b="1" dirty="0" smtClean="0">
                <a:latin typeface="+mn-lt"/>
              </a:rPr>
              <a:t>Empower</a:t>
            </a:r>
            <a:endParaRPr lang="en-US" sz="2400" b="1" dirty="0">
              <a:latin typeface="+mn-lt"/>
            </a:endParaRPr>
          </a:p>
        </p:txBody>
      </p:sp>
    </p:spTree>
    <p:extLst>
      <p:ext uri="{BB962C8B-B14F-4D97-AF65-F5344CB8AC3E}">
        <p14:creationId xmlns:p14="http://schemas.microsoft.com/office/powerpoint/2010/main" val="262315256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8DE28956-A002-4A9C-BAE7-5623CCC5F8C0}"/>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B24D401F-6285-4B86-8F3A-FB0ED9A5A21B}"/>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CEE </a:t>
            </a:r>
            <a:r>
              <a:rPr lang="en-US" sz="2700" dirty="0" smtClean="0"/>
              <a:t>4520 </a:t>
            </a:r>
            <a:r>
              <a:rPr lang="en-US" sz="2700" dirty="0"/>
              <a:t>wiki </a:t>
            </a:r>
            <a:r>
              <a:rPr lang="en-US" sz="2700" dirty="0" smtClean="0"/>
              <a:t>on </a:t>
            </a:r>
            <a:r>
              <a:rPr lang="en-US" sz="2700" dirty="0" err="1"/>
              <a:t>github</a:t>
            </a:r>
            <a:r>
              <a:rPr lang="en-US" sz="2700" dirty="0"/>
              <a:t>: home to everything</a:t>
            </a:r>
          </a:p>
          <a:p>
            <a:pPr lvl="1"/>
            <a:r>
              <a:rPr lang="en-US" sz="2200" dirty="0">
                <a:hlinkClick r:id="rId3"/>
              </a:rPr>
              <a:t>https://</a:t>
            </a:r>
            <a:r>
              <a:rPr lang="en-US" sz="2200" dirty="0" smtClean="0">
                <a:hlinkClick r:id="rId3"/>
              </a:rPr>
              <a:t>github.com/AguaClara/CEE4520/wiki</a:t>
            </a:r>
            <a:endParaRPr lang="en-US" sz="2200" dirty="0" smtClean="0"/>
          </a:p>
          <a:p>
            <a:r>
              <a:rPr lang="en-US" sz="2700" dirty="0" smtClean="0"/>
              <a:t>There is </a:t>
            </a:r>
            <a:r>
              <a:rPr lang="en-US" sz="2700" dirty="0"/>
              <a:t>a textbook! </a:t>
            </a:r>
            <a:r>
              <a:rPr lang="en-US" sz="2700" dirty="0">
                <a:hlinkClick r:id="rId4"/>
              </a:rPr>
              <a:t>https://aguaclara.github.io/Textbook</a:t>
            </a:r>
            <a:r>
              <a:rPr lang="en-US" sz="2700" dirty="0" smtClean="0">
                <a:hlinkClick r:id="rId4"/>
              </a:rPr>
              <a:t>/</a:t>
            </a:r>
            <a:r>
              <a:rPr lang="en-US" sz="2700" dirty="0" smtClean="0"/>
              <a:t> </a:t>
            </a:r>
            <a:endParaRPr lang="en-US" sz="2700" dirty="0"/>
          </a:p>
          <a:p>
            <a:r>
              <a:rPr lang="en-US" sz="2700" dirty="0" smtClean="0"/>
              <a:t>Design </a:t>
            </a:r>
            <a:r>
              <a:rPr lang="en-US" sz="2700" dirty="0"/>
              <a:t>Challenges (in teams – except for tutorial</a:t>
            </a:r>
            <a:r>
              <a:rPr lang="en-US" sz="2700" dirty="0" smtClean="0"/>
              <a:t>!)</a:t>
            </a:r>
          </a:p>
          <a:p>
            <a:pPr lvl="1"/>
            <a:r>
              <a:rPr lang="en-US" sz="2300" dirty="0" smtClean="0"/>
              <a:t>Due on date listed!!!!</a:t>
            </a:r>
            <a:endParaRPr lang="en-US" sz="2300" dirty="0"/>
          </a:p>
          <a:p>
            <a:r>
              <a:rPr lang="en-US" sz="2700" dirty="0"/>
              <a:t>?? Quizzes, 2 Exams (computer based using Python</a:t>
            </a:r>
            <a:r>
              <a:rPr lang="en-US" sz="2700" dirty="0" smtClean="0"/>
              <a:t>),  </a:t>
            </a:r>
            <a:r>
              <a:rPr lang="en-US" sz="2700" dirty="0"/>
              <a:t>1 Final Project</a:t>
            </a:r>
          </a:p>
          <a:p>
            <a:r>
              <a:rPr lang="en-US" sz="2700" dirty="0"/>
              <a:t>Software skills for designing sustainable infrastructure</a:t>
            </a:r>
          </a:p>
          <a:p>
            <a:pPr lvl="1"/>
            <a:r>
              <a:rPr lang="en-US" sz="2200" dirty="0"/>
              <a:t>We will provide opportunities for you to become an expert in design using open source software</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6942</TotalTime>
  <Words>2409</Words>
  <Application>Microsoft Office PowerPoint</Application>
  <PresentationFormat>On-screen Show (4:3)</PresentationFormat>
  <Paragraphs>401</Paragraphs>
  <Slides>40</Slides>
  <Notes>32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40</vt:i4>
      </vt:variant>
    </vt:vector>
  </HeadingPairs>
  <TitlesOfParts>
    <vt:vector size="52" baseType="lpstr">
      <vt:lpstr>Wingdings</vt:lpstr>
      <vt:lpstr>Calibri</vt:lpstr>
      <vt:lpstr>Candara</vt:lpstr>
      <vt:lpstr>Arial</vt:lpstr>
      <vt:lpstr>Century Gothic</vt:lpstr>
      <vt:lpstr>Times New Roman</vt:lpstr>
      <vt:lpstr>1_AguaClara the road</vt:lpstr>
      <vt:lpstr>AguaClara</vt:lpstr>
      <vt:lpstr>1_AguaClara</vt:lpstr>
      <vt:lpstr>2_AguaClara</vt:lpstr>
      <vt:lpstr>3_AguaClara</vt:lpstr>
      <vt:lpstr>Lecture 4540 2016</vt:lpstr>
      <vt:lpstr>Sustainable Safe Water on Tap CEE 4520</vt:lpstr>
      <vt:lpstr>Overview</vt:lpstr>
      <vt:lpstr>Overview</vt:lpstr>
      <vt:lpstr>What is this course about?</vt:lpstr>
      <vt:lpstr>What is this course about?</vt:lpstr>
      <vt:lpstr>Course expectations</vt:lpstr>
      <vt:lpstr>Curriculum Model:  AguaClara RIDE</vt:lpstr>
      <vt:lpstr>Overview</vt:lpstr>
      <vt:lpstr>Course Organization</vt:lpstr>
      <vt:lpstr>Design Challenges</vt:lpstr>
      <vt:lpstr>First Assignment</vt:lpstr>
      <vt:lpstr>Learn Python!</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Learning in a collaborative environment (Team assignments)</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Opportunities</vt:lpstr>
      <vt:lpstr>PowerPoint Presentation</vt:lpstr>
      <vt:lpstr>It is a short walk…</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mw24</cp:lastModifiedBy>
  <cp:revision>265</cp:revision>
  <dcterms:created xsi:type="dcterms:W3CDTF">2008-08-26T14:48:34Z</dcterms:created>
  <dcterms:modified xsi:type="dcterms:W3CDTF">2019-08-30T13:30:37Z</dcterms:modified>
</cp:coreProperties>
</file>